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2"/>
  </p:notesMasterIdLst>
  <p:sldIdLst>
    <p:sldId id="256" r:id="rId2"/>
    <p:sldId id="257" r:id="rId3"/>
    <p:sldId id="303" r:id="rId4"/>
    <p:sldId id="304" r:id="rId5"/>
    <p:sldId id="305" r:id="rId6"/>
    <p:sldId id="306" r:id="rId7"/>
    <p:sldId id="307" r:id="rId8"/>
    <p:sldId id="309" r:id="rId9"/>
    <p:sldId id="310" r:id="rId10"/>
    <p:sldId id="311" r:id="rId11"/>
    <p:sldId id="312" r:id="rId12"/>
    <p:sldId id="313" r:id="rId13"/>
    <p:sldId id="308" r:id="rId14"/>
    <p:sldId id="315" r:id="rId15"/>
    <p:sldId id="314" r:id="rId16"/>
    <p:sldId id="317" r:id="rId17"/>
    <p:sldId id="318" r:id="rId18"/>
    <p:sldId id="316" r:id="rId19"/>
    <p:sldId id="319" r:id="rId20"/>
    <p:sldId id="30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tson2163" initials="vw" lastIdx="1" clrIdx="0">
    <p:extLst>
      <p:ext uri="{19B8F6BF-5375-455C-9EA6-DF929625EA0E}">
        <p15:presenceInfo xmlns:p15="http://schemas.microsoft.com/office/powerpoint/2012/main" userId="watson2163" providerId="None"/>
      </p:ext>
    </p:extLst>
  </p:cmAuthor>
  <p:cmAuthor id="2" name="Marcy A. Esbjerg" initials="MAE" lastIdx="2" clrIdx="1">
    <p:extLst>
      <p:ext uri="{19B8F6BF-5375-455C-9EA6-DF929625EA0E}">
        <p15:presenceInfo xmlns:p15="http://schemas.microsoft.com/office/powerpoint/2012/main" userId="S::mesbjerg@pascocountyfl.net::30b77749-5bb3-4c5e-b10a-d2531573ba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56" y="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FD6E-0D5F-4D43-9579-5CDF38005F7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545B7-6F5A-4814-9820-2C919E00A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972A-F43D-440F-B655-2CE2077D2E37}" type="datetime1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5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B8ED-F870-4761-96DC-5BB37F7DE016}" type="datetime1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E0A0-D981-4AEA-B61F-3F84FDEFBB9C}" type="datetime1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4678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7284-E45E-4E6C-B923-F19B8075B515}" type="datetime1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82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7F57-00E3-4C3A-9B96-F574E86F64DE}" type="datetime1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583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F73E-1013-4595-BDD5-6A6BA34D5738}" type="datetime1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73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B787B-7FD3-46B9-957F-70CD3AC09695}" type="datetime1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83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E8A3-8369-40F0-8A92-56BFF45B930D}" type="datetime1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4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F3664-DAE3-449A-B7FC-4E12D61CE25A}" type="datetime1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77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72B30-F2BA-41B1-A7BF-952AFE143A41}" type="datetime1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62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B2B7-4A4C-4664-8A6F-2E97D83841D9}" type="datetime1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1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1D5A-29EC-4D90-BD0E-986AEB55E18D}" type="datetime1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45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7A4C-D64F-41DB-B8D3-53F065B9E966}" type="datetime1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1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4D8A-C036-477F-8B45-A712A1BE2247}" type="datetime1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08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90982-C384-46F5-899A-4661FA58925E}" type="datetime1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3C0E-6483-4D35-BAD6-7A2BF6734103}" type="datetime1">
              <a:rPr lang="en-US" smtClean="0"/>
              <a:t>6/6/2023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8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420BD-0994-4D37-AC7B-698BBB399BDE}" type="datetime1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4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F06BC4-8A1B-9640-1E5A-575183679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8330" y="1265314"/>
            <a:ext cx="4864963" cy="324913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/>
              <a:t>54</a:t>
            </a:r>
            <a:r>
              <a:rPr lang="en-US" sz="4000" baseline="30000" dirty="0"/>
              <a:t>th</a:t>
            </a:r>
            <a:r>
              <a:rPr lang="en-US" sz="4000" dirty="0"/>
              <a:t> Annual NCDA Conference</a:t>
            </a: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Orlando</a:t>
            </a: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r>
              <a:rPr lang="en-US" sz="2000" dirty="0"/>
              <a:t>June 13- 15, 2022</a:t>
            </a:r>
            <a:endParaRPr lang="en-US" sz="4600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C99427B-A97E-40A3-B1FD-4557346C6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718ABF8-07F5-4CCF-5E32-0D5567128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4" y="2722210"/>
            <a:ext cx="3765692" cy="14215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E4F93F-5DAC-4E83-A797-CFB79328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F8FB2B-0834-4E69-81CF-5D187DC0C246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40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975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Project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31" y="1609105"/>
            <a:ext cx="8864815" cy="4560125"/>
          </a:xfrm>
        </p:spPr>
        <p:txBody>
          <a:bodyPr>
            <a:normAutofit fontScale="92500" lnSpcReduction="20000"/>
          </a:bodyPr>
          <a:lstStyle/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Project Transmittal Form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Executed contract or MOU 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The MOU makes the department jointly responsible with he contracting department for the management of the contract. Or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Executed contract with non-profit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Map of the project area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CDBG eligibility analysis form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Scope of work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Environmental Review Forms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Davis-Bacon &amp; Section 3(resides in a separate file with responsible staff)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Other documents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1"/>
                </a:solidFill>
              </a:rPr>
              <a:t>Reimbursement forms, before &amp; after pictures, notice to proceed </a:t>
            </a:r>
            <a:r>
              <a:rPr lang="en-US" sz="1600" dirty="0" err="1">
                <a:solidFill>
                  <a:schemeClr val="accent1"/>
                </a:solidFill>
              </a:rPr>
              <a:t>etc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</a:p>
          <a:p>
            <a:pPr marL="914400" lvl="2" indent="0">
              <a:buNone/>
            </a:pPr>
            <a:r>
              <a:rPr lang="en-US" sz="1800" b="1" u="sng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endParaRPr lang="en-US" sz="1800" dirty="0">
              <a:solidFill>
                <a:schemeClr val="accent1"/>
              </a:solidFill>
              <a:highlight>
                <a:srgbClr val="FFFF00"/>
              </a:highlight>
            </a:endParaRPr>
          </a:p>
          <a:p>
            <a:pPr marL="1371600" lvl="3" indent="0">
              <a:buNone/>
            </a:pPr>
            <a:r>
              <a:rPr lang="en-US" sz="1600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endParaRPr lang="en-US" sz="1800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11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975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Reimbursement Process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30" y="1600221"/>
            <a:ext cx="9127209" cy="4648179"/>
          </a:xfrm>
        </p:spPr>
        <p:txBody>
          <a:bodyPr>
            <a:noAutofit/>
          </a:bodyPr>
          <a:lstStyle/>
          <a:p>
            <a:pPr marL="1257300" lvl="2" indent="-342900">
              <a:buFont typeface="+mj-lt"/>
              <a:buAutoNum type="arabicPeriod"/>
            </a:pPr>
            <a:r>
              <a:rPr lang="en-US" sz="1800" dirty="0">
                <a:solidFill>
                  <a:schemeClr val="accent1"/>
                </a:solidFill>
              </a:rPr>
              <a:t>Contracting department or non-profit submits a reimbursement package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Reimbursement form  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 A completed AIA from form the contractor signed off by the contracting department or non-profit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Davis-Bacon and Section 3 information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1800" dirty="0">
                <a:solidFill>
                  <a:schemeClr val="accent1"/>
                </a:solidFill>
              </a:rPr>
              <a:t>Contract Compliance Analyst reviews the package and signs off on the form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1800" dirty="0">
                <a:solidFill>
                  <a:schemeClr val="accent1"/>
                </a:solidFill>
              </a:rPr>
              <a:t>Department’s construction inspector visits the site to ensure that the percentage of completion is as specified on the AIA and signs off on the reimbursement</a:t>
            </a:r>
          </a:p>
          <a:p>
            <a:pPr marL="1371600" lvl="2" indent="-457200">
              <a:buFont typeface="+mj-lt"/>
              <a:buAutoNum type="arabicPeriod"/>
            </a:pPr>
            <a:endParaRPr lang="en-US" sz="1800" dirty="0">
              <a:solidFill>
                <a:schemeClr val="accent1"/>
              </a:solidFill>
            </a:endParaRPr>
          </a:p>
          <a:p>
            <a:pPr marL="914400" lvl="2" indent="0">
              <a:buNone/>
            </a:pP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33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975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Reimbursement Process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30" y="1995777"/>
            <a:ext cx="9127209" cy="4252623"/>
          </a:xfrm>
        </p:spPr>
        <p:txBody>
          <a:bodyPr>
            <a:noAutofit/>
          </a:bodyPr>
          <a:lstStyle/>
          <a:p>
            <a:pPr marL="1371600" lvl="2" indent="-457200">
              <a:buFont typeface="+mj-lt"/>
              <a:buAutoNum type="arabicPeriod" startAt="4"/>
            </a:pPr>
            <a:r>
              <a:rPr lang="en-US" sz="1800" dirty="0">
                <a:solidFill>
                  <a:schemeClr val="accent1"/>
                </a:solidFill>
              </a:rPr>
              <a:t>Staff responsible for Davis-Bacon and Section 3 reviews the package and signs off on it or request additional information</a:t>
            </a:r>
          </a:p>
          <a:p>
            <a:pPr marL="1371600" lvl="2" indent="-457200">
              <a:buFont typeface="+mj-lt"/>
              <a:buAutoNum type="arabicPeriod" startAt="4"/>
            </a:pPr>
            <a:r>
              <a:rPr lang="en-US" sz="1800" dirty="0">
                <a:solidFill>
                  <a:schemeClr val="accent1"/>
                </a:solidFill>
              </a:rPr>
              <a:t>Package then goes to finance unit for payment</a:t>
            </a:r>
          </a:p>
          <a:p>
            <a:pPr marL="1371600" lvl="2" indent="-457200">
              <a:buFont typeface="+mj-lt"/>
              <a:buAutoNum type="arabicPeriod" startAt="4"/>
            </a:pPr>
            <a:r>
              <a:rPr lang="en-US" sz="1800" dirty="0">
                <a:solidFill>
                  <a:schemeClr val="accent1"/>
                </a:solidFill>
              </a:rPr>
              <a:t>Fiscal assistant reviews package to ensure that it includes all the required signatures, and the math makes sense. Inputs in financial system</a:t>
            </a:r>
          </a:p>
          <a:p>
            <a:pPr marL="1371600" lvl="2" indent="-457200">
              <a:buFont typeface="+mj-lt"/>
              <a:buAutoNum type="arabicPeriod" startAt="4"/>
            </a:pPr>
            <a:r>
              <a:rPr lang="en-US" sz="1800" dirty="0">
                <a:solidFill>
                  <a:schemeClr val="accent1"/>
                </a:solidFill>
              </a:rPr>
              <a:t>Package is reviewed by Assistant Director for Finance and approved for payment</a:t>
            </a:r>
          </a:p>
          <a:p>
            <a:pPr marL="1371600" lvl="2" indent="-457200">
              <a:buFont typeface="+mj-lt"/>
              <a:buAutoNum type="arabicPeriod" startAt="4"/>
            </a:pPr>
            <a:r>
              <a:rPr lang="en-US" sz="1800" dirty="0">
                <a:solidFill>
                  <a:schemeClr val="accent1"/>
                </a:solidFill>
              </a:rPr>
              <a:t>Department director or his assignee reviews and approves for payment</a:t>
            </a:r>
          </a:p>
          <a:p>
            <a:pPr marL="1371600" lvl="2" indent="-457200">
              <a:buFont typeface="+mj-lt"/>
              <a:buAutoNum type="arabicPeriod" startAt="4"/>
            </a:pPr>
            <a:r>
              <a:rPr lang="en-US" sz="1800" dirty="0">
                <a:solidFill>
                  <a:schemeClr val="accent1"/>
                </a:solidFill>
              </a:rPr>
              <a:t>The Department’s standard is to complete the reimbursement process in 14 business days. </a:t>
            </a:r>
          </a:p>
          <a:p>
            <a:pPr marL="1371600" lvl="2" indent="-457200">
              <a:buFont typeface="+mj-lt"/>
              <a:buAutoNum type="arabicPeriod" startAt="4"/>
            </a:pPr>
            <a:endParaRPr lang="en-US" sz="1800" dirty="0">
              <a:solidFill>
                <a:schemeClr val="accent1"/>
              </a:solidFill>
            </a:endParaRPr>
          </a:p>
          <a:p>
            <a:pPr marL="1371600" lvl="2" indent="-457200">
              <a:buFont typeface="+mj-lt"/>
              <a:buAutoNum type="arabicPeriod" startAt="4"/>
            </a:pPr>
            <a:endParaRPr lang="en-US" sz="1800" dirty="0">
              <a:solidFill>
                <a:schemeClr val="accent1"/>
              </a:solidFill>
            </a:endParaRPr>
          </a:p>
          <a:p>
            <a:pPr marL="914400" lvl="2" indent="0">
              <a:buNone/>
            </a:pP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69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13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33DB137-CF8B-1C67-A2BF-992819686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A5BDF4-060B-55EC-4778-4F5BC9FAA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10" y="0"/>
            <a:ext cx="10066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88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14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BBCC19-C37B-AAE0-FD58-1EECA2BC4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13" y="0"/>
            <a:ext cx="9555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9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15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1DA04-E2A4-43F0-03F9-5CEA4E468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72" y="1050060"/>
            <a:ext cx="8451285" cy="50652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1B6C8D5-847B-BFD5-434D-5D9713C7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4298"/>
            <a:ext cx="8596668" cy="83975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Caribbean Marketplace</a:t>
            </a:r>
          </a:p>
        </p:txBody>
      </p:sp>
    </p:spTree>
    <p:extLst>
      <p:ext uri="{BB962C8B-B14F-4D97-AF65-F5344CB8AC3E}">
        <p14:creationId xmlns:p14="http://schemas.microsoft.com/office/powerpoint/2010/main" val="1441810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14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51B6C8D5-847B-BFD5-434D-5D9713C7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Jose Marti Playground</a:t>
            </a:r>
          </a:p>
        </p:txBody>
      </p:sp>
      <p:sp>
        <p:nvSpPr>
          <p:cNvPr id="50" name="Rectangle 26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 descr="A picture containing outdoor, sky, building, shade&#10;&#10;Description automatically generated">
            <a:extLst>
              <a:ext uri="{FF2B5EF4-FFF2-40B4-BE49-F238E27FC236}">
                <a16:creationId xmlns:a16="http://schemas.microsoft.com/office/drawing/2014/main" id="{D13EF5D1-945D-A50A-3697-9F82F5222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5" r="2" b="5606"/>
          <a:stretch/>
        </p:blipFill>
        <p:spPr>
          <a:xfrm>
            <a:off x="-63548" y="3"/>
            <a:ext cx="6847280" cy="4630675"/>
          </a:xfrm>
          <a:prstGeom prst="rect">
            <a:avLst/>
          </a:prstGeom>
        </p:spPr>
      </p:pic>
      <p:pic>
        <p:nvPicPr>
          <p:cNvPr id="10" name="Picture 9" descr="A picture containing outdoor, playground, sky, umbrella&#10;&#10;Description automatically generated">
            <a:extLst>
              <a:ext uri="{FF2B5EF4-FFF2-40B4-BE49-F238E27FC236}">
                <a16:creationId xmlns:a16="http://schemas.microsoft.com/office/drawing/2014/main" id="{E935C1F3-94A2-F7D5-C426-3E25900B94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" r="2" b="6552"/>
          <a:stretch/>
        </p:blipFill>
        <p:spPr>
          <a:xfrm>
            <a:off x="6783732" y="-684"/>
            <a:ext cx="5408267" cy="46306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9336" y="6356350"/>
            <a:ext cx="61446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CF8FB2B-0834-4E69-81CF-5D187DC0C246}" type="slidenum">
              <a:rPr lang="en-US" sz="1200">
                <a:solidFill>
                  <a:prstClr val="white"/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 sz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26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51B6C8D5-847B-BFD5-434D-5D9713C7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564" y="5630120"/>
            <a:ext cx="7673801" cy="10876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Coral Way Park Playground</a:t>
            </a:r>
          </a:p>
        </p:txBody>
      </p:sp>
      <p:pic>
        <p:nvPicPr>
          <p:cNvPr id="3" name="Picture 2" descr="A group of kids playing on a playground&#10;&#10;Description automatically generated with medium confidence">
            <a:extLst>
              <a:ext uri="{FF2B5EF4-FFF2-40B4-BE49-F238E27FC236}">
                <a16:creationId xmlns:a16="http://schemas.microsoft.com/office/drawing/2014/main" id="{7A96B0C8-5E3B-A3AB-16BF-B993F4646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821" y="612647"/>
            <a:ext cx="8081819" cy="53946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2023" y="6352651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CF8FB2B-0834-4E69-81CF-5D187DC0C246}" type="slidenum">
              <a:rPr lang="en-US" smtClean="0"/>
              <a:pPr defTabSz="914400"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6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975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30" y="1596189"/>
            <a:ext cx="9127209" cy="4652211"/>
          </a:xfrm>
        </p:spPr>
        <p:txBody>
          <a:bodyPr>
            <a:noAutofit/>
          </a:bodyPr>
          <a:lstStyle/>
          <a:p>
            <a:pPr marL="858838" lvl="2" indent="-346075">
              <a:buFont typeface="+mj-lt"/>
              <a:buAutoNum type="arabicPeriod"/>
            </a:pPr>
            <a:r>
              <a:rPr lang="en-US" sz="1800" dirty="0">
                <a:solidFill>
                  <a:schemeClr val="accent1"/>
                </a:solidFill>
              </a:rPr>
              <a:t>MOU with City Department should include monitoring and monitor based on your monitoring policies and procedures (from HUD monitoring)</a:t>
            </a:r>
          </a:p>
          <a:p>
            <a:pPr marL="858838" lvl="2" indent="-346075">
              <a:buFont typeface="+mj-lt"/>
              <a:buAutoNum type="arabicPeriod"/>
            </a:pPr>
            <a:r>
              <a:rPr lang="en-US" sz="1800" dirty="0">
                <a:solidFill>
                  <a:schemeClr val="accent1"/>
                </a:solidFill>
              </a:rPr>
              <a:t>All city infrastructure construction contracts should use federal procurement standards-reduces drastically project time </a:t>
            </a:r>
          </a:p>
          <a:p>
            <a:pPr marL="858838" lvl="2" indent="-346075">
              <a:buFont typeface="+mj-lt"/>
              <a:buAutoNum type="arabicPeriod"/>
            </a:pPr>
            <a:r>
              <a:rPr lang="en-US" sz="1800" dirty="0">
                <a:solidFill>
                  <a:schemeClr val="accent1"/>
                </a:solidFill>
              </a:rPr>
              <a:t> In reviewing eligibility be cognizant of who uses the infrastructure ( Ex. Is the road primarily used by commuters not living in the community?) </a:t>
            </a:r>
          </a:p>
          <a:p>
            <a:pPr marL="858838" lvl="2" indent="-346075">
              <a:buFont typeface="+mj-lt"/>
              <a:buAutoNum type="arabicPeriod"/>
            </a:pPr>
            <a:r>
              <a:rPr lang="en-US" sz="1800" dirty="0">
                <a:solidFill>
                  <a:schemeClr val="accent1"/>
                </a:solidFill>
              </a:rPr>
              <a:t>Ensure that the eligible areas are primarily residential</a:t>
            </a:r>
          </a:p>
          <a:p>
            <a:pPr marL="858838" lvl="2" indent="-346075">
              <a:buFont typeface="+mj-lt"/>
              <a:buAutoNum type="arabicPeriod"/>
            </a:pPr>
            <a:r>
              <a:rPr lang="en-US" sz="1800" dirty="0">
                <a:solidFill>
                  <a:schemeClr val="accent1"/>
                </a:solidFill>
              </a:rPr>
              <a:t>Ensure you have project signs that shows the use of CDBG funds</a:t>
            </a:r>
          </a:p>
          <a:p>
            <a:pPr marL="858838" lvl="2" indent="-346075">
              <a:buFont typeface="+mj-lt"/>
              <a:buAutoNum type="arabicPeriod"/>
            </a:pPr>
            <a:r>
              <a:rPr lang="en-US" sz="1800" dirty="0">
                <a:solidFill>
                  <a:schemeClr val="accent1"/>
                </a:solidFill>
              </a:rPr>
              <a:t>Always try to have a “groundbreaking ceremony” or a “ribbon cutting ceremony” so your politicians, especially your congressional delegation, can take credit for the work done using CDBG funds in the community.</a:t>
            </a:r>
          </a:p>
          <a:p>
            <a:pPr marL="1371600" lvl="2" indent="-457200">
              <a:buFont typeface="+mj-lt"/>
              <a:buAutoNum type="arabicPeriod"/>
            </a:pPr>
            <a:endParaRPr lang="en-US" sz="1800" dirty="0">
              <a:solidFill>
                <a:schemeClr val="accent1"/>
              </a:solidFill>
            </a:endParaRPr>
          </a:p>
          <a:p>
            <a:pPr marL="914400" lvl="2" indent="0">
              <a:buNone/>
            </a:pP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57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51B6C8D5-847B-BFD5-434D-5D9713C7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906" y="5836920"/>
            <a:ext cx="8367361" cy="8808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The Train</a:t>
            </a:r>
          </a:p>
        </p:txBody>
      </p:sp>
      <p:pic>
        <p:nvPicPr>
          <p:cNvPr id="3" name="Picture 2" descr="A picture containing playground, outdoor, playground slide, outdoor play equipment&#10;&#10;Description automatically generated">
            <a:extLst>
              <a:ext uri="{FF2B5EF4-FFF2-40B4-BE49-F238E27FC236}">
                <a16:creationId xmlns:a16="http://schemas.microsoft.com/office/drawing/2014/main" id="{6966E1D9-C5F2-4316-3C62-46EC9340C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84" y="10797"/>
            <a:ext cx="9132164" cy="60957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7049" y="6352651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CF8FB2B-0834-4E69-81CF-5D187DC0C246}" type="slidenum">
              <a:rPr lang="en-US"/>
              <a:pPr defTabSz="914400"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4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1463F8-3E62-445B-B19A-1AB8BF57D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292" y="609600"/>
            <a:ext cx="5157421" cy="2227730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CDBG </a:t>
            </a:r>
            <a:b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</a:br>
            <a:b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MANAGING INFRASTRUCTURE/NEIGHBORHOOD IMPROVEMENT PROJECTS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77EAA0E-64A9-85F2-9276-5B48D77FF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1" y="2745483"/>
            <a:ext cx="3856774" cy="145593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9E212C-8F19-4660-82B6-5313FE4D5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2237" y="3773260"/>
            <a:ext cx="4672475" cy="2571398"/>
          </a:xfrm>
        </p:spPr>
        <p:txBody>
          <a:bodyPr anchor="t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500" b="1" dirty="0">
                <a:solidFill>
                  <a:srgbClr val="FFFFFF"/>
                </a:solidFill>
              </a:rPr>
              <a:t>George Mensah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Director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Department of Housing and Community Development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City of Miami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500" dirty="0">
              <a:solidFill>
                <a:srgbClr val="FFFFFF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797F3-CF9A-43BD-B07F-59D493E0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62553" y="6041362"/>
            <a:ext cx="56618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F8FB2B-0834-4E69-81CF-5D187DC0C24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77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1FE4FCA9-04B6-0A8A-94FB-CBC808B41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9" b="909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FD7B41-E1F5-459C-A249-BB8922499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Questions?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24F5BA-7154-4323-9F2C-6BF1A406C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CF8FB2B-0834-4E69-81CF-5D187DC0C246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541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9755"/>
          </a:xfrm>
        </p:spPr>
        <p:txBody>
          <a:bodyPr/>
          <a:lstStyle/>
          <a:p>
            <a:pPr algn="ctr"/>
            <a:r>
              <a:rPr lang="en-US" dirty="0"/>
              <a:t>Facts about City of Miami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32" y="1600221"/>
            <a:ext cx="8596668" cy="388077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516F45-3C1B-7C83-E329-217DC68EEAD1}"/>
              </a:ext>
            </a:extLst>
          </p:cNvPr>
          <p:cNvSpPr txBox="1"/>
          <p:nvPr/>
        </p:nvSpPr>
        <p:spPr>
          <a:xfrm>
            <a:off x="1765189" y="1665939"/>
            <a:ext cx="7847937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/>
                </a:solidFill>
                <a:effectLst/>
                <a:latin typeface="+mj-lt"/>
              </a:rPr>
              <a:t>Settled in 1825; Incorporated on 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July 28, 1896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/>
                </a:solidFill>
                <a:effectLst/>
                <a:latin typeface="+mj-lt"/>
              </a:rPr>
              <a:t>Government: A City Mayor, elected by entire City, and five District-elected Commissioners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2020 U.S. Census population, Miami (April 1</a:t>
            </a:r>
            <a:r>
              <a:rPr lang="en-US" sz="2400" baseline="300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400" u="sng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442,241 </a:t>
            </a:r>
            <a:endParaRPr lang="en-US" sz="24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Foreign-born population: 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57.5%</a:t>
            </a:r>
            <a:endParaRPr lang="en-US" sz="24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Median HH Income, City-specific: 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$48,789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CDBG Allocation Program Year 23-24: </a:t>
            </a:r>
            <a:r>
              <a:rPr lang="en-US" sz="2400" u="sng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$5,348,046.00 </a:t>
            </a:r>
            <a:endParaRPr lang="en-US" u="sng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636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798" y="244475"/>
            <a:ext cx="8596668" cy="83975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Facts about City of Miami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32" y="1600221"/>
            <a:ext cx="8596668" cy="388077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The Flagami neighborhood in Miami">
            <a:extLst>
              <a:ext uri="{FF2B5EF4-FFF2-40B4-BE49-F238E27FC236}">
                <a16:creationId xmlns:a16="http://schemas.microsoft.com/office/drawing/2014/main" id="{C5C9316F-44CC-657B-3B7E-570F1E4D0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r="8970"/>
          <a:stretch/>
        </p:blipFill>
        <p:spPr bwMode="auto">
          <a:xfrm>
            <a:off x="2283482" y="1084230"/>
            <a:ext cx="5667822" cy="5536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8315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975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Infrastructure Project Selection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31" y="1600221"/>
            <a:ext cx="8864815" cy="388077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The City has identified the following infrastructure projects as priorities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Building and replacement of sidewalks in CDBG eligible communities as a priority.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Street pavement replacement or reconstruction, drainage improvements  and ADA ramps in CDBG eligible communities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On an annual basis, $600,000 in CDBG Economic Development funds are allocated to the City’s Resiliency and Public Works Department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The rest of the CDBG Allocations are divided using CDBG Formula A allocations per City Commission District.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00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975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Infrastructure Project Selection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31" y="1600221"/>
            <a:ext cx="8904572" cy="388077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sz="1600" b="1" u="sng" dirty="0">
                <a:solidFill>
                  <a:schemeClr val="accent1"/>
                </a:solidFill>
              </a:rPr>
              <a:t>Citywide Projects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1"/>
                </a:solidFill>
              </a:rPr>
              <a:t>Department of Resiliency and Public Works (RPW) maintains a city street inventory that requires repaving or reconstruction.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RPW selects the streets to be paved and the scope of work which includes sidewalk replacement, curbs and ADA ramps, as well as drainage improvement, if needed to the department. 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The department reviews the selected projects for CDBG eligibility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1"/>
                </a:solidFill>
              </a:rPr>
              <a:t>Meets a national objective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1"/>
                </a:solidFill>
              </a:rPr>
              <a:t>In a CDBG eligible area (used primarily by low-income individuals)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1"/>
                </a:solidFill>
              </a:rPr>
              <a:t>Scope cannot be classified as maintenance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1"/>
                </a:solidFill>
              </a:rPr>
              <a:t>Contract is competitively procured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62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975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Infrastructure Project Selection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31" y="1600221"/>
            <a:ext cx="8864815" cy="388077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sz="1800" b="1" u="sng" dirty="0">
                <a:solidFill>
                  <a:schemeClr val="accent1"/>
                </a:solidFill>
              </a:rPr>
              <a:t>District Projects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Selected based on the priority of the district during public hearings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Examples of Projects:  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1"/>
                </a:solidFill>
              </a:rPr>
              <a:t>District specific street and sidewalk replacements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1"/>
                </a:solidFill>
              </a:rPr>
              <a:t>New playground installations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1"/>
                </a:solidFill>
              </a:rPr>
              <a:t>Rehabilitation of properties for non-profits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Rehabilitation of community centers in parks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43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975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Procurement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31" y="1600221"/>
            <a:ext cx="8864815" cy="388077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sz="1800" b="1" u="sng" dirty="0">
                <a:solidFill>
                  <a:schemeClr val="accent1"/>
                </a:solidFill>
              </a:rPr>
              <a:t>City Projects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Procurement is done through the Procurement Department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u="sng" dirty="0">
                <a:solidFill>
                  <a:schemeClr val="accent1"/>
                </a:solidFill>
              </a:rPr>
              <a:t>All construction services in the city are procured using federal procurement regulations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1"/>
                </a:solidFill>
              </a:rPr>
              <a:t>Example: Davis Bacon and Section 3</a:t>
            </a:r>
          </a:p>
          <a:p>
            <a:pPr marL="914400" lvl="2" indent="0">
              <a:buNone/>
            </a:pPr>
            <a:r>
              <a:rPr lang="en-US" sz="1800" b="1" u="sng" dirty="0">
                <a:solidFill>
                  <a:schemeClr val="accent1"/>
                </a:solidFill>
              </a:rPr>
              <a:t>Non-City Projects  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1"/>
                </a:solidFill>
              </a:rPr>
              <a:t>Procurement conducted by the sub-recipient 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1"/>
                </a:solidFill>
              </a:rPr>
              <a:t>Supervised by the department</a:t>
            </a:r>
          </a:p>
          <a:p>
            <a:pPr marL="1371600" lvl="3" indent="0">
              <a:buNone/>
            </a:pPr>
            <a:r>
              <a:rPr lang="en-US" sz="1600" dirty="0">
                <a:solidFill>
                  <a:schemeClr val="accent1"/>
                </a:solidFill>
              </a:rPr>
              <a:t> 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1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975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Contracting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31" y="1600221"/>
            <a:ext cx="8888670" cy="3880773"/>
          </a:xfrm>
        </p:spPr>
        <p:txBody>
          <a:bodyPr>
            <a:normAutofit fontScale="92500" lnSpcReduction="20000"/>
          </a:bodyPr>
          <a:lstStyle/>
          <a:p>
            <a:pPr marL="914400" lvl="2" indent="0">
              <a:buNone/>
            </a:pPr>
            <a:r>
              <a:rPr lang="en-US" sz="1800" b="1" u="sng" dirty="0">
                <a:solidFill>
                  <a:schemeClr val="accent1"/>
                </a:solidFill>
              </a:rPr>
              <a:t>For City Projects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An MOU is executed between the department and the city department responsible for managing the project (Public Works or Office of Capital Improvements)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The MOU makes the department jointly responsible with he contracting department for the management of the contract.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MOU includes monitoring language that allows the department to monitor the other department for compliance. 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en-US" sz="1800" dirty="0">
              <a:solidFill>
                <a:schemeClr val="accent1"/>
              </a:solidFill>
            </a:endParaRPr>
          </a:p>
          <a:p>
            <a:pPr marL="914400" lvl="2" indent="0">
              <a:buNone/>
            </a:pPr>
            <a:r>
              <a:rPr lang="en-US" sz="1800" b="1" u="sng" dirty="0">
                <a:solidFill>
                  <a:schemeClr val="accent1"/>
                </a:solidFill>
              </a:rPr>
              <a:t>Non-City Projects 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Contract is executed between the City and the non-profit 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/>
                </a:solidFill>
              </a:rPr>
              <a:t>Non-profit is solely responsible for the management of the project</a:t>
            </a:r>
          </a:p>
          <a:p>
            <a:pPr marL="1371600" lvl="3" indent="0">
              <a:buNone/>
            </a:pPr>
            <a:r>
              <a:rPr lang="en-US" sz="1600" dirty="0">
                <a:solidFill>
                  <a:schemeClr val="accent1"/>
                </a:solidFill>
              </a:rPr>
              <a:t> 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8587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6528</TotalTime>
  <Words>843</Words>
  <Application>Microsoft Office PowerPoint</Application>
  <PresentationFormat>Widescreen</PresentationFormat>
  <Paragraphs>118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Trebuchet MS</vt:lpstr>
      <vt:lpstr>Wingdings</vt:lpstr>
      <vt:lpstr>Wingdings 3</vt:lpstr>
      <vt:lpstr>Facet</vt:lpstr>
      <vt:lpstr>54th Annual NCDA Conference   Orlando   June 13- 15, 2022</vt:lpstr>
      <vt:lpstr>CDBG   MANAGING INFRASTRUCTURE/NEIGHBORHOOD IMPROVEMENT PROJECTS</vt:lpstr>
      <vt:lpstr>Facts about City of Miami</vt:lpstr>
      <vt:lpstr>Facts about City of Miami</vt:lpstr>
      <vt:lpstr>Infrastructure Project Selection I</vt:lpstr>
      <vt:lpstr>Infrastructure Project Selection II</vt:lpstr>
      <vt:lpstr>Infrastructure Project Selection III</vt:lpstr>
      <vt:lpstr>Procurement</vt:lpstr>
      <vt:lpstr>Contracting </vt:lpstr>
      <vt:lpstr>Project File</vt:lpstr>
      <vt:lpstr>Reimbursement Process I</vt:lpstr>
      <vt:lpstr>Reimbursement Process II</vt:lpstr>
      <vt:lpstr>PowerPoint Presentation</vt:lpstr>
      <vt:lpstr>PowerPoint Presentation</vt:lpstr>
      <vt:lpstr>Caribbean Marketplace</vt:lpstr>
      <vt:lpstr>Jose Marti Playground</vt:lpstr>
      <vt:lpstr>Coral Way Park Playground</vt:lpstr>
      <vt:lpstr>Lessons</vt:lpstr>
      <vt:lpstr>The Train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Member/First Time Attendee Orientation</dc:title>
  <dc:creator>watson2163</dc:creator>
  <cp:lastModifiedBy>Mensah, George</cp:lastModifiedBy>
  <cp:revision>55</cp:revision>
  <dcterms:created xsi:type="dcterms:W3CDTF">2020-06-19T19:41:10Z</dcterms:created>
  <dcterms:modified xsi:type="dcterms:W3CDTF">2023-06-08T19:13:25Z</dcterms:modified>
</cp:coreProperties>
</file>